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315" r:id="rId4"/>
    <p:sldId id="290" r:id="rId5"/>
    <p:sldId id="258" r:id="rId6"/>
    <p:sldId id="270" r:id="rId7"/>
    <p:sldId id="305" r:id="rId8"/>
    <p:sldId id="307" r:id="rId9"/>
    <p:sldId id="261" r:id="rId10"/>
    <p:sldId id="267" r:id="rId11"/>
    <p:sldId id="262" r:id="rId12"/>
    <p:sldId id="301" r:id="rId13"/>
    <p:sldId id="266" r:id="rId14"/>
    <p:sldId id="318" r:id="rId15"/>
    <p:sldId id="296" r:id="rId16"/>
    <p:sldId id="298" r:id="rId17"/>
    <p:sldId id="276" r:id="rId18"/>
    <p:sldId id="313" r:id="rId19"/>
    <p:sldId id="269" r:id="rId20"/>
    <p:sldId id="299" r:id="rId21"/>
    <p:sldId id="300" r:id="rId22"/>
    <p:sldId id="272" r:id="rId23"/>
    <p:sldId id="292" r:id="rId24"/>
    <p:sldId id="273" r:id="rId25"/>
    <p:sldId id="297" r:id="rId26"/>
    <p:sldId id="274" r:id="rId27"/>
    <p:sldId id="308" r:id="rId28"/>
    <p:sldId id="321" r:id="rId29"/>
    <p:sldId id="319" r:id="rId30"/>
    <p:sldId id="271" r:id="rId31"/>
    <p:sldId id="279" r:id="rId32"/>
    <p:sldId id="278" r:id="rId33"/>
    <p:sldId id="309" r:id="rId34"/>
    <p:sldId id="277" r:id="rId35"/>
    <p:sldId id="275" r:id="rId36"/>
    <p:sldId id="314" r:id="rId37"/>
    <p:sldId id="316" r:id="rId38"/>
    <p:sldId id="310" r:id="rId39"/>
    <p:sldId id="283" r:id="rId40"/>
    <p:sldId id="289" r:id="rId41"/>
    <p:sldId id="311" r:id="rId42"/>
    <p:sldId id="281" r:id="rId43"/>
    <p:sldId id="322" r:id="rId44"/>
    <p:sldId id="287" r:id="rId45"/>
    <p:sldId id="288" r:id="rId46"/>
    <p:sldId id="293" r:id="rId47"/>
    <p:sldId id="323" r:id="rId48"/>
    <p:sldId id="282" r:id="rId49"/>
    <p:sldId id="294" r:id="rId50"/>
    <p:sldId id="324" r:id="rId51"/>
    <p:sldId id="285" r:id="rId52"/>
    <p:sldId id="325" r:id="rId53"/>
    <p:sldId id="286" r:id="rId54"/>
    <p:sldId id="268" r:id="rId55"/>
    <p:sldId id="303" r:id="rId56"/>
    <p:sldId id="304" r:id="rId57"/>
    <p:sldId id="306" r:id="rId58"/>
    <p:sldId id="312" r:id="rId59"/>
    <p:sldId id="302" r:id="rId60"/>
    <p:sldId id="284" r:id="rId61"/>
    <p:sldId id="260" r:id="rId62"/>
    <p:sldId id="2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06"/>
    <a:srgbClr val="072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417" autoAdjust="0"/>
  </p:normalViewPr>
  <p:slideViewPr>
    <p:cSldViewPr snapToGrid="0">
      <p:cViewPr>
        <p:scale>
          <a:sx n="33" d="100"/>
          <a:sy n="33" d="100"/>
        </p:scale>
        <p:origin x="1368" y="4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F43E4-8A22-4BBC-A751-C0A05292C1F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0AD8C-386C-4A91-B6E9-E1AAD6103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many people have changed code and got something to work and later realized that in doing so, they screwed up something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1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718FA-421F-422D-9506-66445901C1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2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165850"/>
            <a:ext cx="12201525" cy="692149"/>
            <a:chOff x="-9525" y="6165850"/>
            <a:chExt cx="12201525" cy="69214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91250"/>
              <a:ext cx="12192000" cy="666749"/>
            </a:xfrm>
            <a:prstGeom prst="rect">
              <a:avLst/>
            </a:prstGeom>
            <a:solidFill>
              <a:schemeClr val="bg1"/>
            </a:solidFill>
            <a:ln w="1270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9" name="Straight Connector 8"/>
            <p:cNvCxnSpPr>
              <a:cxnSpLocks noChangeShapeType="1"/>
            </p:cNvCxnSpPr>
            <p:nvPr userDrawn="1"/>
          </p:nvCxnSpPr>
          <p:spPr bwMode="auto">
            <a:xfrm>
              <a:off x="-9525" y="6165850"/>
              <a:ext cx="12201525" cy="11113"/>
            </a:xfrm>
            <a:prstGeom prst="line">
              <a:avLst/>
            </a:prstGeom>
            <a:noFill/>
            <a:ln w="127000">
              <a:solidFill>
                <a:srgbClr val="FFCF06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" name="Picture 1" descr="CoE-IOE-horiz-rev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6364627"/>
              <a:ext cx="3867150" cy="35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6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52CD-053B-4292-B24D-C2A7E171A0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1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CCB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tomlogan@umi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latex.com/" TargetMode="External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elves.net/blogs/asd/articles/using-git-with-powershell-on-windows-10/#installing-git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jabranham.com/blog/2015/09/version-contro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2" Type="http://schemas.openxmlformats.org/officeDocument/2006/relationships/hyperlink" Target="https://www.markdown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lang/otp/wiki/Writing-good-commit-messag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" TargetMode="External"/><Relationship Id="rId2" Type="http://schemas.openxmlformats.org/officeDocument/2006/relationships/hyperlink" Target="https://github.com/git-lfs/git-lfs/wiki/Tutori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jenniferbryan5811/cm002-deep-thought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reckoningrisk.com/research-practice/2017/comparing-editors-for-report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tni/um-thesi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/articles/technology/future_tense/2017/04/we_need_a_github_for_academic_research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reckoningrisk.com/research-practice/2017/literature-reviews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rogerdudler.github.io/git-guide/" TargetMode="External"/><Relationship Id="rId2" Type="http://schemas.openxmlformats.org/officeDocument/2006/relationships/hyperlink" Target="https://www.dancemattypingguide.com/dance-mat-typing-level-1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reckoningris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04445"/>
            <a:ext cx="12192000" cy="1891157"/>
          </a:xfrm>
        </p:spPr>
        <p:txBody>
          <a:bodyPr>
            <a:normAutofit/>
          </a:bodyPr>
          <a:lstStyle/>
          <a:p>
            <a:r>
              <a:rPr lang="en-GB" strike="sngStrike" dirty="0"/>
              <a:t>Best </a:t>
            </a:r>
            <a:r>
              <a:rPr lang="en-GB" dirty="0"/>
              <a:t>“Better” </a:t>
            </a:r>
            <a:br>
              <a:rPr lang="en-GB" dirty="0"/>
            </a:br>
            <a:r>
              <a:rPr lang="en-GB" dirty="0"/>
              <a:t>Coding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69579"/>
            <a:ext cx="9144000" cy="1153795"/>
          </a:xfrm>
        </p:spPr>
        <p:txBody>
          <a:bodyPr>
            <a:normAutofit/>
          </a:bodyPr>
          <a:lstStyle/>
          <a:p>
            <a:r>
              <a:rPr lang="en-GB" dirty="0"/>
              <a:t>Managing your coding projects for homework and research so you don’t hate yourself in six months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09830C-F603-4616-B10F-81917548EE03}"/>
              </a:ext>
            </a:extLst>
          </p:cNvPr>
          <p:cNvSpPr txBox="1">
            <a:spLocks/>
          </p:cNvSpPr>
          <p:nvPr/>
        </p:nvSpPr>
        <p:spPr>
          <a:xfrm>
            <a:off x="3048000" y="5188084"/>
            <a:ext cx="9144000" cy="89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Tom Logan</a:t>
            </a:r>
          </a:p>
          <a:p>
            <a:pPr algn="r"/>
            <a:r>
              <a:rPr lang="en-GB" dirty="0">
                <a:hlinkClick r:id="rId2"/>
              </a:rPr>
              <a:t>tomlogan@umich.edu</a:t>
            </a:r>
            <a:endParaRPr lang="en-GB" dirty="0"/>
          </a:p>
          <a:p>
            <a:pPr algn="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A0FB5-D8C8-4AD7-B0EA-E4A5B7768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3" y="3613746"/>
            <a:ext cx="4740813" cy="148496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D4EF2BC-D596-4033-B8A4-8C0D6013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6423046" cy="365125"/>
          </a:xfrm>
        </p:spPr>
        <p:txBody>
          <a:bodyPr/>
          <a:lstStyle/>
          <a:p>
            <a:pPr algn="l"/>
            <a:r>
              <a:rPr lang="en-US" sz="2800" dirty="0"/>
              <a:t>Slides available at reckoningrisk.com</a:t>
            </a:r>
          </a:p>
        </p:txBody>
      </p:sp>
    </p:spTree>
    <p:extLst>
      <p:ext uri="{BB962C8B-B14F-4D97-AF65-F5344CB8AC3E}">
        <p14:creationId xmlns:p14="http://schemas.microsoft.com/office/powerpoint/2010/main" val="308004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FC23-AB4B-4817-9A08-10501D53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the workshop 1/2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9A40-D4C2-43FC-8323-B5693AEE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Have a code project folder that you’d like to clean up or start building or at least have one in mind</a:t>
            </a:r>
          </a:p>
          <a:p>
            <a:r>
              <a:rPr lang="en-GB" dirty="0"/>
              <a:t>Install Atom or other text editor</a:t>
            </a:r>
            <a:endParaRPr lang="en-US" dirty="0"/>
          </a:p>
          <a:p>
            <a:r>
              <a:rPr lang="en-GB" dirty="0"/>
              <a:t>Create yourself a profile on github.com AND get the student developers pack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https://education.github.com/pack</a:t>
            </a:r>
            <a:endParaRPr lang="en-US" dirty="0"/>
          </a:p>
          <a:p>
            <a:r>
              <a:rPr lang="en-GB" dirty="0"/>
              <a:t>Create an account on </a:t>
            </a:r>
            <a:r>
              <a:rPr lang="en-GB" dirty="0" err="1"/>
              <a:t>ShareLaTeX</a:t>
            </a:r>
            <a:r>
              <a:rPr lang="en-GB" dirty="0"/>
              <a:t> (optional)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hlinkClick r:id="rId3"/>
              </a:rPr>
              <a:t>https://www.sharelatex.com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BB9E-8341-4EDA-84BE-D0023C1E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4F9C7-9D50-4ED5-9B28-07CFC7E0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1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B6AA-2889-4BE9-966B-E19B8A06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Before the workshop 2/2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3E523-F895-4412-AE9E-F945B40C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WINDOWS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3DB86-28E4-4BCD-BA6B-75A1629E4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Show hidden files, folders and drives</a:t>
            </a:r>
          </a:p>
          <a:p>
            <a:r>
              <a:rPr lang="en-US" dirty="0"/>
              <a:t>Install git (just steps 1-11): </a:t>
            </a:r>
            <a:r>
              <a:rPr lang="en-US" dirty="0">
                <a:hlinkClick r:id="rId2"/>
              </a:rPr>
              <a:t>https://www.develves.net/blogs/asd/articles/using-git-with-powershell-on-windows-10/#installing-git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418D5-21EB-48CA-B429-27C30242F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6F5426-C590-48DB-86D1-6EF67BB1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348227"/>
          </a:xfrm>
        </p:spPr>
        <p:txBody>
          <a:bodyPr>
            <a:normAutofit/>
          </a:bodyPr>
          <a:lstStyle/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US" dirty="0" err="1"/>
              <a:t>xcode</a:t>
            </a:r>
            <a:r>
              <a:rPr lang="en-US" dirty="0"/>
              <a:t>-select –install</a:t>
            </a:r>
          </a:p>
          <a:p>
            <a:pPr marL="457200" lvl="1" indent="0">
              <a:buNone/>
            </a:pPr>
            <a:r>
              <a:rPr lang="en-US" dirty="0"/>
              <a:t>brew install git-</a:t>
            </a:r>
            <a:r>
              <a:rPr lang="en-US" dirty="0" err="1"/>
              <a:t>lfs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B065A5-8BAC-409B-8D0C-3EE646098ACB}"/>
              </a:ext>
            </a:extLst>
          </p:cNvPr>
          <p:cNvSpPr txBox="1">
            <a:spLocks/>
          </p:cNvSpPr>
          <p:nvPr/>
        </p:nvSpPr>
        <p:spPr>
          <a:xfrm>
            <a:off x="6169024" y="3709514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LINUX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FCB1F64-974F-4C9A-9F37-82BD6529FC24}"/>
              </a:ext>
            </a:extLst>
          </p:cNvPr>
          <p:cNvSpPr txBox="1">
            <a:spLocks/>
          </p:cNvSpPr>
          <p:nvPr/>
        </p:nvSpPr>
        <p:spPr>
          <a:xfrm>
            <a:off x="6169024" y="4533425"/>
            <a:ext cx="5183188" cy="144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GB" dirty="0"/>
              <a:t>apt-get install git</a:t>
            </a:r>
          </a:p>
          <a:p>
            <a:pPr marL="457200" lvl="1" indent="0">
              <a:buNone/>
            </a:pPr>
            <a:r>
              <a:rPr lang="en-GB" dirty="0"/>
              <a:t>apt-get install git-</a:t>
            </a:r>
            <a:r>
              <a:rPr lang="en-GB" dirty="0" err="1"/>
              <a:t>lfs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96FEC09-D6BB-4598-994A-C16B2D7D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0623-7CDF-4489-AB0F-B2C44C3B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7A7F0E-5CEB-421E-BECC-A2139C5F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Think about </a:t>
            </a:r>
            <a:br>
              <a:rPr lang="en-GB" sz="4800" dirty="0"/>
            </a:br>
            <a:r>
              <a:rPr lang="en-GB" sz="4800" dirty="0"/>
              <a:t>a) project you are working on or </a:t>
            </a:r>
            <a:br>
              <a:rPr lang="en-GB" sz="4800" dirty="0"/>
            </a:br>
            <a:r>
              <a:rPr lang="en-GB" sz="4800" dirty="0"/>
              <a:t>b) one that you are about to start</a:t>
            </a:r>
            <a:endParaRPr lang="en-US" sz="4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B1D320-240A-4516-B038-9D4FDFD1F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8673F4-F985-4346-B2ED-65A3B588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D72180-1282-47E1-A1DD-A414F40C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ersion control hell">
            <a:extLst>
              <a:ext uri="{FF2B5EF4-FFF2-40B4-BE49-F238E27FC236}">
                <a16:creationId xmlns:a16="http://schemas.microsoft.com/office/drawing/2014/main" id="{2C7552A4-B038-4A75-8D65-B7ED3FA0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01" y="769941"/>
            <a:ext cx="3924959" cy="52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1360" cy="426243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Version control – it tracks the entire history of a doc so you can</a:t>
            </a:r>
          </a:p>
          <a:p>
            <a:pPr lvl="1"/>
            <a:r>
              <a:rPr lang="en-GB" dirty="0"/>
              <a:t>Go back</a:t>
            </a:r>
          </a:p>
          <a:p>
            <a:pPr lvl="1"/>
            <a:r>
              <a:rPr lang="en-GB" dirty="0"/>
              <a:t>Compare changes</a:t>
            </a:r>
          </a:p>
          <a:p>
            <a:pPr lvl="1"/>
            <a:r>
              <a:rPr lang="en-GB" dirty="0"/>
              <a:t>See how you did something</a:t>
            </a:r>
          </a:p>
          <a:p>
            <a:endParaRPr lang="en-GB" dirty="0"/>
          </a:p>
          <a:p>
            <a:r>
              <a:rPr lang="en-US" dirty="0"/>
              <a:t>Version control is one of those things that you don’t need, until you </a:t>
            </a:r>
            <a:r>
              <a:rPr lang="en-US" i="1" dirty="0">
                <a:hlinkClick r:id="rId4"/>
              </a:rPr>
              <a:t>really </a:t>
            </a:r>
            <a:r>
              <a:rPr lang="en-US" i="1" dirty="0" err="1">
                <a:hlinkClick r:id="rId4"/>
              </a:rPr>
              <a:t>really</a:t>
            </a:r>
            <a:r>
              <a:rPr lang="en-US" i="1" dirty="0">
                <a:hlinkClick r:id="rId4"/>
              </a:rPr>
              <a:t> </a:t>
            </a:r>
            <a:r>
              <a:rPr lang="en-US" i="1" dirty="0" err="1">
                <a:hlinkClick r:id="rId4"/>
              </a:rPr>
              <a:t>really</a:t>
            </a:r>
            <a:r>
              <a:rPr lang="en-US" dirty="0">
                <a:hlinkClick r:id="rId4"/>
              </a:rPr>
              <a:t> need it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US" dirty="0" err="1"/>
              <a:t>pplies</a:t>
            </a:r>
            <a:r>
              <a:rPr lang="en-US" dirty="0"/>
              <a:t> to code </a:t>
            </a:r>
            <a:r>
              <a:rPr lang="en-US" i="1" dirty="0"/>
              <a:t>and</a:t>
            </a:r>
            <a:r>
              <a:rPr lang="en-US" dirty="0"/>
              <a:t> reports/documents (but not data)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E99829-847A-4986-93B6-3CB734EC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38C37-CB62-4745-BDD0-DB7D2683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5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52B3-8E11-45F0-AB40-CCECD1C4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CF754-D5B8-4219-AE0B-64885534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gitlab.eecs.umich.edu</a:t>
            </a:r>
          </a:p>
          <a:p>
            <a:r>
              <a:rPr lang="en-GB" dirty="0"/>
              <a:t>T</a:t>
            </a:r>
            <a:r>
              <a:rPr lang="en-US" dirty="0"/>
              <a:t>his has the advantage of being UM hosted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26E55-F3A1-44BE-9248-DE3F87F6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D2428-E163-4D4A-8887-2815221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7B6EA0-7389-44D1-A0FC-13D1B742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2740" y="3429000"/>
            <a:ext cx="6446520" cy="22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0714-1117-41D7-9C64-107FD40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35998-90E5-4171-9E02-BEE4DC95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1F256-69B0-4ECB-9D0C-92DC8D1E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mage result for phd comic not paranoia if you're right">
            <a:extLst>
              <a:ext uri="{FF2B5EF4-FFF2-40B4-BE49-F238E27FC236}">
                <a16:creationId xmlns:a16="http://schemas.microsoft.com/office/drawing/2014/main" id="{5DBCD073-F215-41A4-AF3D-B046DF5A21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93" y="1690688"/>
            <a:ext cx="7924214" cy="34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mmits">
            <a:hlinkClick r:id="" action="ppaction://media"/>
            <a:extLst>
              <a:ext uri="{FF2B5EF4-FFF2-40B4-BE49-F238E27FC236}">
                <a16:creationId xmlns:a16="http://schemas.microsoft.com/office/drawing/2014/main" id="{EC8D9B20-E574-4470-9C75-F7E1D89E7C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43985" y="-30136"/>
            <a:ext cx="17154256" cy="70405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D3F04-51E0-49CA-B0A7-E60FAA7B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356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Version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4C896-143F-413C-A85C-08130016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A1FF-46A0-4926-BE43-1CF91A7E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git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Repo – repository/ project directory </a:t>
            </a:r>
          </a:p>
          <a:p>
            <a:r>
              <a:rPr lang="en-GB" dirty="0"/>
              <a:t>Git – the version control software that Github runs</a:t>
            </a:r>
          </a:p>
          <a:p>
            <a:r>
              <a:rPr lang="en-GB" dirty="0"/>
              <a:t>Commit – a timestamp on a set of changes</a:t>
            </a:r>
          </a:p>
          <a:p>
            <a:r>
              <a:rPr lang="en-GB" dirty="0"/>
              <a:t>Push – send to online repo</a:t>
            </a:r>
          </a:p>
          <a:p>
            <a:r>
              <a:rPr lang="en-GB" dirty="0"/>
              <a:t>Pull – bring onto your computer from online repo</a:t>
            </a:r>
          </a:p>
          <a:p>
            <a:r>
              <a:rPr lang="en-GB" dirty="0"/>
              <a:t>Merge – reconciling differences in two versions</a:t>
            </a:r>
          </a:p>
          <a:p>
            <a:r>
              <a:rPr lang="en-GB" dirty="0"/>
              <a:t>Clone – brings entire git history and files from online to computer (first pull)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4A37C-E3EA-4D99-87F3-54A3911C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A4C8-0344-4BAD-BFA4-76B6AE34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9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3726-0335-4BFF-886C-94C685CF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br>
              <a:rPr lang="en-GB" dirty="0"/>
            </a:br>
            <a:r>
              <a:rPr lang="en-GB" sz="1800" dirty="0"/>
              <a:t>(a </a:t>
            </a:r>
            <a:r>
              <a:rPr lang="en-GB" sz="1800" i="1" dirty="0"/>
              <a:t>very</a:t>
            </a:r>
            <a:r>
              <a:rPr lang="en-GB" sz="1800" dirty="0"/>
              <a:t> simple description)</a:t>
            </a: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0A9AE-3695-440C-BB58-D53F7B4DB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 b="29351"/>
          <a:stretch/>
        </p:blipFill>
        <p:spPr>
          <a:xfrm>
            <a:off x="3964781" y="310367"/>
            <a:ext cx="4262438" cy="2345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F54CF-1C07-4235-A222-FC87B576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D5579-23D1-4CAA-A4F8-6C98892C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E025B-0593-45DE-B294-599D6159610F}"/>
              </a:ext>
            </a:extLst>
          </p:cNvPr>
          <p:cNvSpPr txBox="1"/>
          <p:nvPr/>
        </p:nvSpPr>
        <p:spPr>
          <a:xfrm>
            <a:off x="10734261" y="0"/>
            <a:ext cx="1457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Thanks </a:t>
            </a:r>
            <a:r>
              <a:rPr lang="en-GB" sz="1100" dirty="0" err="1"/>
              <a:t>NounProject</a:t>
            </a:r>
            <a:r>
              <a:rPr lang="en-GB" sz="1100" dirty="0"/>
              <a:t> for the icons: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Joe </a:t>
            </a:r>
            <a:r>
              <a:rPr lang="en-GB" sz="1100" dirty="0" err="1"/>
              <a:t>pictos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Simon </a:t>
            </a:r>
            <a:r>
              <a:rPr lang="en-GB" sz="1100" dirty="0" err="1"/>
              <a:t>Magnier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Tracy tam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Michal Kucera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8D27C-6C10-4A6C-BAAC-6A525A528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603656" y="3475044"/>
            <a:ext cx="2304368" cy="1559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00E32-7B54-44B0-A8CB-1F2DDE314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97"/>
          <a:stretch/>
        </p:blipFill>
        <p:spPr>
          <a:xfrm>
            <a:off x="9590958" y="3475044"/>
            <a:ext cx="1872171" cy="1559568"/>
          </a:xfrm>
          <a:prstGeom prst="rect">
            <a:avLst/>
          </a:prstGeom>
        </p:spPr>
      </p:pic>
      <p:pic>
        <p:nvPicPr>
          <p:cNvPr id="1026" name="Picture 2" descr="Image result for github cat">
            <a:extLst>
              <a:ext uri="{FF2B5EF4-FFF2-40B4-BE49-F238E27FC236}">
                <a16:creationId xmlns:a16="http://schemas.microsoft.com/office/drawing/2014/main" id="{E1DFA06C-E36B-458A-8AAA-E6D10DB2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99" y="1079157"/>
            <a:ext cx="1266202" cy="12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02E8A2-3657-43C7-9682-E42C79FB7004}"/>
              </a:ext>
            </a:extLst>
          </p:cNvPr>
          <p:cNvSpPr txBox="1"/>
          <p:nvPr/>
        </p:nvSpPr>
        <p:spPr>
          <a:xfrm>
            <a:off x="4813852" y="2502240"/>
            <a:ext cx="25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Github (the cloud)</a:t>
            </a:r>
            <a:endParaRPr lang="en-US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7BEAFB9-FB13-473A-BF22-EF6C2446ADC0}"/>
              </a:ext>
            </a:extLst>
          </p:cNvPr>
          <p:cNvCxnSpPr>
            <a:stCxn id="7" idx="1"/>
            <a:endCxn id="12" idx="0"/>
          </p:cNvCxnSpPr>
          <p:nvPr/>
        </p:nvCxnSpPr>
        <p:spPr>
          <a:xfrm rot="10800000" flipV="1">
            <a:off x="1755841" y="1483184"/>
            <a:ext cx="2208941" cy="199186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A2ADDA-B4FF-4991-BD04-02BF8BCED7CE}"/>
              </a:ext>
            </a:extLst>
          </p:cNvPr>
          <p:cNvSpPr txBox="1"/>
          <p:nvPr/>
        </p:nvSpPr>
        <p:spPr>
          <a:xfrm>
            <a:off x="2121606" y="236972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Pull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C1D40-1D00-4036-B1B7-20EEAA689680}"/>
              </a:ext>
            </a:extLst>
          </p:cNvPr>
          <p:cNvSpPr txBox="1"/>
          <p:nvPr/>
        </p:nvSpPr>
        <p:spPr>
          <a:xfrm>
            <a:off x="9524698" y="23670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Push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8F3E057-EE2C-4C43-B22D-73CE547E0847}"/>
              </a:ext>
            </a:extLst>
          </p:cNvPr>
          <p:cNvCxnSpPr>
            <a:cxnSpLocks/>
            <a:stCxn id="14" idx="0"/>
            <a:endCxn id="7" idx="3"/>
          </p:cNvCxnSpPr>
          <p:nvPr/>
        </p:nvCxnSpPr>
        <p:spPr>
          <a:xfrm rot="16200000" flipV="1">
            <a:off x="8381202" y="1329201"/>
            <a:ext cx="1991860" cy="229982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874D4B-3CA4-4270-B515-A996DC54F083}"/>
              </a:ext>
            </a:extLst>
          </p:cNvPr>
          <p:cNvSpPr txBox="1"/>
          <p:nvPr/>
        </p:nvSpPr>
        <p:spPr>
          <a:xfrm>
            <a:off x="1244321" y="495389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Your PC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AA8B9-3EC2-4E2C-9CD0-AEE25DE0D521}"/>
              </a:ext>
            </a:extLst>
          </p:cNvPr>
          <p:cNvSpPr txBox="1"/>
          <p:nvPr/>
        </p:nvSpPr>
        <p:spPr>
          <a:xfrm>
            <a:off x="3268131" y="381110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Make Edits</a:t>
            </a:r>
            <a:endParaRPr lang="en-US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13E5CD2-8E6D-4EBB-A147-568E28C70557}"/>
              </a:ext>
            </a:extLst>
          </p:cNvPr>
          <p:cNvCxnSpPr>
            <a:cxnSpLocks/>
            <a:stCxn id="12" idx="3"/>
            <a:endCxn id="42" idx="1"/>
          </p:cNvCxnSpPr>
          <p:nvPr/>
        </p:nvCxnSpPr>
        <p:spPr>
          <a:xfrm>
            <a:off x="2908024" y="4254828"/>
            <a:ext cx="203499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E275A86-786A-4429-8815-65E43D641CB7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>
            <a:off x="7247390" y="4254828"/>
            <a:ext cx="234356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FF52477-AA77-41EF-AFDD-5DACCC9CCDA2}"/>
              </a:ext>
            </a:extLst>
          </p:cNvPr>
          <p:cNvSpPr txBox="1"/>
          <p:nvPr/>
        </p:nvSpPr>
        <p:spPr>
          <a:xfrm>
            <a:off x="7921317" y="380411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Commit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4F93-5DFB-4E6C-9445-5524A415C6E9}"/>
              </a:ext>
            </a:extLst>
          </p:cNvPr>
          <p:cNvSpPr txBox="1"/>
          <p:nvPr/>
        </p:nvSpPr>
        <p:spPr>
          <a:xfrm>
            <a:off x="9650040" y="473979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Local git record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984B36-F8D1-46BA-8CE3-620E77B3C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4943022" y="3475044"/>
            <a:ext cx="2304368" cy="15595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C6B3FB-EC18-42BE-8A47-61B5680A4D6A}"/>
              </a:ext>
            </a:extLst>
          </p:cNvPr>
          <p:cNvSpPr txBox="1"/>
          <p:nvPr/>
        </p:nvSpPr>
        <p:spPr>
          <a:xfrm>
            <a:off x="5317589" y="4816497"/>
            <a:ext cx="1555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Your PC</a:t>
            </a:r>
            <a:r>
              <a:rPr lang="en-GB" sz="3600" dirty="0"/>
              <a:t>’</a:t>
            </a:r>
          </a:p>
          <a:p>
            <a:pPr algn="ctr"/>
            <a:r>
              <a:rPr lang="en-GB" sz="2000" dirty="0"/>
              <a:t>(edited files)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323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Go to github.com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PRIVATE repo (unless you already have one for your project)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Name (no spaces!)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 need for readme or .</a:t>
            </a:r>
            <a:r>
              <a:rPr lang="en-GB" dirty="0" err="1"/>
              <a:t>gitignore</a:t>
            </a:r>
            <a:r>
              <a:rPr lang="en-GB" dirty="0"/>
              <a:t> yet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</a:t>
            </a:r>
            <a:r>
              <a:rPr lang="en-US" dirty="0"/>
              <a:t>n the terminal (i.e. </a:t>
            </a:r>
            <a:r>
              <a:rPr lang="en-US" dirty="0" err="1"/>
              <a:t>Powershell</a:t>
            </a:r>
            <a:r>
              <a:rPr lang="en-US" dirty="0"/>
              <a:t> for Windows users) – cd ( into the directory where you want your project</a:t>
            </a:r>
          </a:p>
          <a:p>
            <a:pPr marL="0" indent="0">
              <a:buNone/>
            </a:pPr>
            <a:r>
              <a:rPr lang="en-GB" dirty="0"/>
              <a:t>	git </a:t>
            </a:r>
            <a:r>
              <a:rPr lang="en-GB" dirty="0" err="1"/>
              <a:t>init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	git remote add origin &lt;copy from github.com&gt;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3DFD9E-8533-4053-885E-9C41123E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B8D9B-90AA-4681-8C34-DE867566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0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CA56-5384-4915-B4BB-49CE6F87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ocuments">
            <a:extLst>
              <a:ext uri="{FF2B5EF4-FFF2-40B4-BE49-F238E27FC236}">
                <a16:creationId xmlns:a16="http://schemas.microsoft.com/office/drawing/2014/main" id="{7793579D-F6C4-4677-BE5A-C42D88047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25" y="147828"/>
            <a:ext cx="3477149" cy="577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F4F27-6DB2-4A78-84DC-26027097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DB47A-CEE0-4BD7-9982-67D0505D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ew Tab - Google Chrome 04_02_2018 13_31_43 (2)">
            <a:hlinkClick r:id="" action="ppaction://media"/>
            <a:extLst>
              <a:ext uri="{FF2B5EF4-FFF2-40B4-BE49-F238E27FC236}">
                <a16:creationId xmlns:a16="http://schemas.microsoft.com/office/drawing/2014/main" id="{DD550C0A-243D-4018-A7F8-160E8148BB0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90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70887" y="0"/>
            <a:ext cx="16733774" cy="68679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B7408-26A9-40EE-9FF4-25092089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239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Create your repo online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9EE1D-D3E9-4203-857A-C42D8326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140DD-1492-4643-987A-3CD69C29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994252C5-4F45-4339-9463-2CF5737DC6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22085" y="-7236"/>
            <a:ext cx="16312924" cy="68652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73C9C6-430E-481A-A03C-17C8ACD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Create your repo on your computer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3A45A-AF42-4594-A6BE-9B98C2E2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9833-9947-4680-9519-9CB73BEE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68E2-E573-404A-85B2-D513FE43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1450-4024-4620-B432-EDA6DF55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0145"/>
          </a:xfrm>
        </p:spPr>
        <p:txBody>
          <a:bodyPr>
            <a:normAutofit/>
          </a:bodyPr>
          <a:lstStyle/>
          <a:p>
            <a:r>
              <a:rPr lang="en-GB" dirty="0"/>
              <a:t>Go to your directory in your file explorer</a:t>
            </a:r>
          </a:p>
          <a:p>
            <a:r>
              <a:rPr lang="en-GB" dirty="0"/>
              <a:t>We’re going to create the following structure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E6ABC2-5785-492C-B372-AFA03DAABC48}"/>
              </a:ext>
            </a:extLst>
          </p:cNvPr>
          <p:cNvSpPr txBox="1">
            <a:spLocks/>
          </p:cNvSpPr>
          <p:nvPr/>
        </p:nvSpPr>
        <p:spPr>
          <a:xfrm>
            <a:off x="838200" y="3438643"/>
            <a:ext cx="10515600" cy="2599119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1AD71-DB55-4A65-98D1-1B670D4A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6DE65-3C56-4F1F-91EE-827762BF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0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6325-A684-4E0A-870E-125CC589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and folder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6BC8-1B91-41CD-ADF2-EB72478CE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Never put spaces in folders or file names (use underscores or dashes, use lowercase)</a:t>
            </a:r>
          </a:p>
          <a:p>
            <a:pPr marL="457200" lvl="1" indent="0">
              <a:buNone/>
            </a:pPr>
            <a:r>
              <a:rPr lang="en-GB" sz="1600" dirty="0"/>
              <a:t>(it makes using the command line a pain when referring to folders)</a:t>
            </a:r>
          </a:p>
          <a:p>
            <a:r>
              <a:rPr lang="en-GB" dirty="0"/>
              <a:t>R style guide: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7C0C-0C7C-4DF9-9194-FE9CD9CA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3361"/>
            <a:ext cx="10515600" cy="233172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4CBAD-0552-44CC-8293-0F75646A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FEC5-B71E-4606-B4FD-CED3C3F0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E99-73BE-43A6-8A23-F20D0574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for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E9BA-DFCF-4397-81C1-598552705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Atom</a:t>
            </a:r>
          </a:p>
          <a:p>
            <a:r>
              <a:rPr lang="en-GB" dirty="0"/>
              <a:t>File -&gt; Open Folder -&gt; select your project</a:t>
            </a:r>
          </a:p>
          <a:p>
            <a:r>
              <a:rPr lang="en-GB" dirty="0"/>
              <a:t>This should open the folder and directory on the LHS</a:t>
            </a:r>
          </a:p>
          <a:p>
            <a:r>
              <a:rPr lang="en-GB" dirty="0"/>
              <a:t>Toggle the git tab (ctrl+shift+9 OR view-&gt;Toggle)</a:t>
            </a:r>
          </a:p>
          <a:p>
            <a:endParaRPr lang="en-US" dirty="0"/>
          </a:p>
        </p:txBody>
      </p:sp>
      <p:pic>
        <p:nvPicPr>
          <p:cNvPr id="6146" name="Picture 2" descr="https://camo.githubusercontent.com/2a8e6ccb51326b71b7488e0dbe3fc50f0d8f5e0d/68747470733a2f2f75706c6f61642e77696b696d656469612e6f72672f77696b6970656469612f636f6d6d6f6e732f7468756d622f382f38302f41746f6d5f656469746f725f6c6f676f2e7376672f3230303070782d41746f6d5f656469746f725f6c6f676f2e7376672e706e67">
            <a:extLst>
              <a:ext uri="{FF2B5EF4-FFF2-40B4-BE49-F238E27FC236}">
                <a16:creationId xmlns:a16="http://schemas.microsoft.com/office/drawing/2014/main" id="{D2077BA6-7635-4C87-BE4C-B1C5D62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87" y="165571"/>
            <a:ext cx="1812226" cy="16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CA91-3CA6-44CB-902B-AD24DB66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B21A5-C2E0-4C2A-9C0A-64A1C61D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16B5-52E1-4BA3-BEF8-1DE02CD1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75D9-2A9C-4B77-8EF7-925B329C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1CCBD-6924-4E1C-A29C-E23A1B7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comics version control">
            <a:extLst>
              <a:ext uri="{FF2B5EF4-FFF2-40B4-BE49-F238E27FC236}">
                <a16:creationId xmlns:a16="http://schemas.microsoft.com/office/drawing/2014/main" id="{72D8F5BD-6836-4466-AEA6-1A89B0AE0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915" y="365125"/>
            <a:ext cx="3030169" cy="572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4F4B-219F-4E1C-87DF-DB177857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Right click on the primary level in the directory</a:t>
            </a:r>
          </a:p>
          <a:p>
            <a:r>
              <a:rPr lang="en-GB" dirty="0"/>
              <a:t>New File</a:t>
            </a:r>
          </a:p>
          <a:p>
            <a:r>
              <a:rPr lang="en-GB" dirty="0"/>
              <a:t>Name it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The .</a:t>
            </a:r>
            <a:r>
              <a:rPr lang="en-GB" dirty="0" err="1"/>
              <a:t>gitignore</a:t>
            </a:r>
            <a:r>
              <a:rPr lang="en-GB" dirty="0"/>
              <a:t> is for things you DON’T want pushed to git. This includes private info and data or files that are created by your code.</a:t>
            </a:r>
          </a:p>
          <a:p>
            <a:r>
              <a:rPr lang="en-GB" dirty="0"/>
              <a:t>Add the following lines </a:t>
            </a:r>
            <a:r>
              <a:rPr lang="en-GB" sz="1800" i="1" dirty="0"/>
              <a:t>(there will be more)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**/_scratch</a:t>
            </a:r>
          </a:p>
          <a:p>
            <a:pPr marL="0" indent="0">
              <a:buNone/>
            </a:pPr>
            <a:r>
              <a:rPr lang="en-GB" dirty="0"/>
              <a:t>	data/ </a:t>
            </a:r>
            <a:r>
              <a:rPr lang="en-GB" sz="1800" i="1" dirty="0"/>
              <a:t>(more on this later)</a:t>
            </a:r>
            <a:endParaRPr lang="en-GB" sz="2600" i="1" dirty="0"/>
          </a:p>
          <a:p>
            <a:pPr marL="0" indent="0">
              <a:buNone/>
            </a:pPr>
            <a:r>
              <a:rPr lang="en-GB" dirty="0"/>
              <a:t>	fig/exploratory</a:t>
            </a:r>
          </a:p>
          <a:p>
            <a:pPr marL="0" indent="0">
              <a:buNone/>
            </a:pPr>
            <a:r>
              <a:rPr lang="en-GB" dirty="0"/>
              <a:t>	.log</a:t>
            </a:r>
          </a:p>
          <a:p>
            <a:r>
              <a:rPr lang="en-GB" dirty="0"/>
              <a:t>Add other directories or file extensions you don’t want to push online (e.g. .csv, .</a:t>
            </a:r>
            <a:r>
              <a:rPr lang="en-GB" dirty="0" err="1"/>
              <a:t>rds</a:t>
            </a:r>
            <a:r>
              <a:rPr lang="en-GB" dirty="0"/>
              <a:t>, .</a:t>
            </a:r>
            <a:r>
              <a:rPr lang="en-GB" dirty="0" err="1"/>
              <a:t>RData</a:t>
            </a:r>
            <a:r>
              <a:rPr lang="en-GB" dirty="0"/>
              <a:t>, …) </a:t>
            </a:r>
          </a:p>
          <a:p>
            <a:pPr lvl="1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F85D-EE94-4063-8FC3-EE4FD66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AF17-D548-4B87-9E25-9AC494DA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4695-295A-4C90-A9AA-B5CAE386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ACA5DA68-681B-46A8-AF8E-0C780932BA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73045"/>
            <a:ext cx="12270228" cy="4984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C36CF-9843-4DBD-966A-7DE51B33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005"/>
            <a:ext cx="10515600" cy="1325563"/>
          </a:xfrm>
        </p:spPr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FA8A0-DB67-4870-9982-C70E17BE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89A08-A4EA-4CB6-BB13-BABBCF8B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733F-F915-4773-9561-71599D20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README.md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752E5-B25B-4EFB-987E-F983E52A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458E-164B-4361-AD69-8EB3C710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https://imgs.xkcd.com/comics/future_self.png">
            <a:extLst>
              <a:ext uri="{FF2B5EF4-FFF2-40B4-BE49-F238E27FC236}">
                <a16:creationId xmlns:a16="http://schemas.microsoft.com/office/drawing/2014/main" id="{26DB8220-BC36-4C7A-93E5-41C57F57D2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52" y="1825625"/>
            <a:ext cx="2583295" cy="42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909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6F83-DF31-466B-AD23-E710B5D0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README.d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813F-D194-4DA1-BDA1-830FD7CFF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README.md should include: </a:t>
            </a:r>
          </a:p>
          <a:p>
            <a:pPr lvl="1"/>
            <a:r>
              <a:rPr lang="en-GB" dirty="0"/>
              <a:t>explicit and exact recipe for how you did the analysis </a:t>
            </a:r>
          </a:p>
          <a:p>
            <a:pPr lvl="1"/>
            <a:r>
              <a:rPr lang="en-GB" dirty="0"/>
              <a:t>assumptions you made</a:t>
            </a:r>
          </a:p>
          <a:p>
            <a:endParaRPr lang="en-GB" dirty="0"/>
          </a:p>
          <a:p>
            <a:r>
              <a:rPr lang="en-GB" dirty="0"/>
              <a:t>This is basically what you’ll put into “methods” so writing this now will make your job easier.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DBF21-1ED2-4599-A390-7D9D16BB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C8CF-3DD4-4DF9-89B7-08FA04F4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DAF4-F79C-4368-AA86-2CEC8FD6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2564-1740-4E98-A848-72FE4832FF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They want to update their code, </a:t>
            </a:r>
            <a:r>
              <a:rPr lang="en-GB" i="1" dirty="0"/>
              <a:t>but </a:t>
            </a:r>
            <a:r>
              <a:rPr lang="en-GB" dirty="0"/>
              <a:t>save versions that are working</a:t>
            </a:r>
          </a:p>
          <a:p>
            <a:r>
              <a:rPr lang="en-GB" dirty="0"/>
              <a:t>Hence “</a:t>
            </a:r>
            <a:r>
              <a:rPr lang="en-GB" dirty="0" err="1"/>
              <a:t>ArchiveScripts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dirty="0"/>
              <a:t>This is good. But </a:t>
            </a:r>
          </a:p>
          <a:p>
            <a:pPr lvl="1"/>
            <a:r>
              <a:rPr lang="en-GB" dirty="0"/>
              <a:t>It’s not clear to collaborators</a:t>
            </a:r>
          </a:p>
          <a:p>
            <a:pPr lvl="1"/>
            <a:r>
              <a:rPr lang="en-GB" dirty="0"/>
              <a:t>It’s poorly documented</a:t>
            </a:r>
          </a:p>
          <a:p>
            <a:pPr lvl="1"/>
            <a:r>
              <a:rPr lang="en-GB" dirty="0"/>
              <a:t>It’s far from fool proof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69AF4-2E35-4FA4-A78D-173D664D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132BD-920A-40A3-85DA-3CBA237B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F4D398-9B2B-414B-BE60-2011EF216A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r="1708"/>
          <a:stretch/>
        </p:blipFill>
        <p:spPr>
          <a:xfrm>
            <a:off x="6172200" y="1378227"/>
            <a:ext cx="5895868" cy="46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Markdown is a plain text and quick way of writing</a:t>
            </a:r>
          </a:p>
          <a:p>
            <a:r>
              <a:rPr lang="en-GB" dirty="0"/>
              <a:t>You can write in code blocks, math, normal, tables, lists etc. </a:t>
            </a:r>
          </a:p>
          <a:p>
            <a:r>
              <a:rPr lang="en-GB" dirty="0"/>
              <a:t>It is how you can thoroughly document your project, what the steps are, and why</a:t>
            </a:r>
          </a:p>
          <a:p>
            <a:endParaRPr lang="en-GB" dirty="0"/>
          </a:p>
          <a:p>
            <a:r>
              <a:rPr lang="en-GB" dirty="0"/>
              <a:t>Guides</a:t>
            </a:r>
          </a:p>
          <a:p>
            <a:r>
              <a:rPr lang="en-GB" dirty="0"/>
              <a:t>Markdown in a minute: </a:t>
            </a:r>
            <a:r>
              <a:rPr lang="en-GB" dirty="0">
                <a:hlinkClick r:id="rId2"/>
              </a:rPr>
              <a:t>https://www.markdowntutorial.com/</a:t>
            </a:r>
            <a:r>
              <a:rPr lang="en-GB" dirty="0"/>
              <a:t> </a:t>
            </a:r>
          </a:p>
          <a:p>
            <a:r>
              <a:rPr lang="en-GB" dirty="0"/>
              <a:t>Markdown </a:t>
            </a:r>
            <a:r>
              <a:rPr lang="en-GB" dirty="0" err="1"/>
              <a:t>cheatsheet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https://github.com/adam-p/markdown-here/wiki/Markdown-Cheatsheet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5E253-0C35-4F72-9251-30CFDA69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89032-E59D-4853-AE1D-FC820553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You can preview your markdown by clicking </a:t>
            </a:r>
            <a:r>
              <a:rPr lang="en-GB" dirty="0" err="1"/>
              <a:t>ctrl+shift+m</a:t>
            </a:r>
            <a:endParaRPr lang="en-GB" dirty="0"/>
          </a:p>
          <a:p>
            <a:r>
              <a:rPr lang="en-GB" dirty="0"/>
              <a:t>Code</a:t>
            </a:r>
          </a:p>
          <a:p>
            <a:pPr marL="0" indent="0">
              <a:buNone/>
            </a:pPr>
            <a:r>
              <a:rPr lang="en-US" dirty="0"/>
              <a:t>    ```python</a:t>
            </a:r>
          </a:p>
          <a:p>
            <a:pPr marL="0" indent="0">
              <a:buNone/>
            </a:pPr>
            <a:r>
              <a:rPr lang="en-US" dirty="0"/>
              <a:t>    &gt;&gt;&gt; print("Hello world!")</a:t>
            </a:r>
          </a:p>
          <a:p>
            <a:pPr marL="0" indent="0">
              <a:buNone/>
            </a:pPr>
            <a:r>
              <a:rPr lang="en-US" dirty="0"/>
              <a:t>    Hello world!</a:t>
            </a:r>
          </a:p>
          <a:p>
            <a:pPr marL="0" indent="0">
              <a:buNone/>
            </a:pPr>
            <a:r>
              <a:rPr lang="en-US" dirty="0"/>
              <a:t>    ```</a:t>
            </a:r>
          </a:p>
          <a:p>
            <a:r>
              <a:rPr lang="en-GB" dirty="0"/>
              <a:t>Table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| Tables        | Are           | Cool  |</a:t>
            </a:r>
          </a:p>
          <a:p>
            <a:pPr marL="457200" lvl="1" indent="0">
              <a:buNone/>
            </a:pPr>
            <a:r>
              <a:rPr lang="en-GB" dirty="0"/>
              <a:t>| ------------- |:-------------:| -----:|</a:t>
            </a:r>
          </a:p>
          <a:p>
            <a:pPr marL="457200" lvl="1" indent="0">
              <a:buNone/>
            </a:pPr>
            <a:r>
              <a:rPr lang="en-GB" dirty="0"/>
              <a:t>| col 3 is      | right-aligned | $1600 |</a:t>
            </a:r>
          </a:p>
          <a:p>
            <a:pPr marL="457200" lvl="1" indent="0">
              <a:buNone/>
            </a:pPr>
            <a:r>
              <a:rPr lang="en-GB" dirty="0"/>
              <a:t>| col 2 is      | </a:t>
            </a:r>
            <a:r>
              <a:rPr lang="en-GB" dirty="0" err="1"/>
              <a:t>centered</a:t>
            </a:r>
            <a:r>
              <a:rPr lang="en-GB" dirty="0"/>
              <a:t>      |   $12 |</a:t>
            </a:r>
          </a:p>
          <a:p>
            <a:pPr marL="457200" lvl="1" indent="0">
              <a:buNone/>
            </a:pPr>
            <a:r>
              <a:rPr lang="en-GB" dirty="0"/>
              <a:t>| zebra stripes | are neat      |    $1 |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99740-8608-4066-80A5-4460922D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BCAE8-48B1-4380-9A9C-568EB98D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AE34-0A3F-469A-937D-D04E536E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9759-F042-44CD-BFB4-62FABC931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 Land Surface Temperature</a:t>
            </a:r>
          </a:p>
          <a:p>
            <a:pPr marL="0" indent="0">
              <a:buNone/>
            </a:pPr>
            <a:r>
              <a:rPr lang="en-US" dirty="0"/>
              <a:t>Tom M Logan  </a:t>
            </a:r>
          </a:p>
          <a:p>
            <a:pPr marL="0" indent="0">
              <a:buNone/>
            </a:pPr>
            <a:r>
              <a:rPr lang="en-US" dirty="0"/>
              <a:t>www.tomlogan.co.nz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Description:</a:t>
            </a:r>
          </a:p>
          <a:p>
            <a:pPr marL="0" indent="0">
              <a:buNone/>
            </a:pPr>
            <a:r>
              <a:rPr lang="en-US" dirty="0"/>
              <a:t>Understanding the factors influencing urban land surface temperature during the night and day.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## Steps:</a:t>
            </a:r>
          </a:p>
          <a:p>
            <a:pPr marL="0" indent="0">
              <a:buNone/>
            </a:pPr>
            <a:r>
              <a:rPr lang="en-US" dirty="0"/>
              <a:t>1. Process the </a:t>
            </a:r>
            <a:r>
              <a:rPr lang="en-US" dirty="0" err="1"/>
              <a:t>LandSat</a:t>
            </a:r>
            <a:r>
              <a:rPr lang="en-US" dirty="0"/>
              <a:t> images to land surface temperatures</a:t>
            </a:r>
          </a:p>
          <a:p>
            <a:pPr marL="0" indent="0">
              <a:buNone/>
            </a:pPr>
            <a:r>
              <a:rPr lang="en-US" dirty="0"/>
              <a:t>2. Statistical analysis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1. </a:t>
            </a:r>
            <a:r>
              <a:rPr lang="en-GB" dirty="0" err="1"/>
              <a:t>LandSat</a:t>
            </a:r>
            <a:r>
              <a:rPr lang="en-GB" dirty="0"/>
              <a:t> images to …</a:t>
            </a:r>
          </a:p>
          <a:p>
            <a:pPr marL="0" indent="0">
              <a:buNone/>
            </a:pPr>
            <a:r>
              <a:rPr lang="en-GB" dirty="0"/>
              <a:t>* This is a bullet point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Code Book</a:t>
            </a:r>
          </a:p>
          <a:p>
            <a:pPr marL="0" indent="0">
              <a:buNone/>
            </a:pPr>
            <a:r>
              <a:rPr lang="en-GB" dirty="0"/>
              <a:t>&lt;table of variable names and descriptors&gt;</a:t>
            </a:r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EA01D921-7BDE-40D1-B923-2B0902A07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9731603" y="8039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281C7-0C23-4B6C-97E0-E4E38F73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8FDE-ED8A-469B-BA32-E0100C5A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9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58D7-5C92-4141-9944-34A818F5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 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6FA3586-E53E-41B6-8EC7-797C50B739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894866"/>
            <a:ext cx="12192000" cy="49531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19D1B-9463-4BD1-B937-6B67C0B1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1132C-08AD-4E12-8621-8379D337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F317-94E6-40B2-B83D-F615C40D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Commit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B2D8-C1A1-4FFC-8077-8C6CFB1E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Writing good commit messages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Examples of bad commit messages:</a:t>
            </a:r>
            <a:endParaRPr lang="en-US" dirty="0"/>
          </a:p>
          <a:p>
            <a:pPr lvl="1"/>
            <a:r>
              <a:rPr lang="en-US" dirty="0"/>
              <a:t>some 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 err="1"/>
              <a:t>ooops</a:t>
            </a:r>
            <a:endParaRPr lang="en-US" dirty="0"/>
          </a:p>
          <a:p>
            <a:pPr lvl="1"/>
            <a:r>
              <a:rPr lang="en-US" dirty="0" err="1"/>
              <a:t>misc</a:t>
            </a:r>
            <a:r>
              <a:rPr lang="en-US" dirty="0"/>
              <a:t> fixes and cleanups</a:t>
            </a:r>
          </a:p>
          <a:p>
            <a:pPr marL="0" indent="0">
              <a:buNone/>
            </a:pPr>
            <a:r>
              <a:rPr lang="en-US" dirty="0"/>
              <a:t>Good messages:</a:t>
            </a:r>
          </a:p>
          <a:p>
            <a:pPr lvl="1"/>
            <a:r>
              <a:rPr lang="en-US" dirty="0"/>
              <a:t>add subtle background pattern to body</a:t>
            </a:r>
          </a:p>
          <a:p>
            <a:pPr lvl="1"/>
            <a:r>
              <a:rPr lang="en-US" dirty="0"/>
              <a:t>make subheadings larger on archive pages</a:t>
            </a:r>
          </a:p>
          <a:p>
            <a:pPr lvl="1"/>
            <a:r>
              <a:rPr lang="en-US" dirty="0"/>
              <a:t>fix typo in site footer</a:t>
            </a:r>
          </a:p>
          <a:p>
            <a:pPr lvl="1"/>
            <a:r>
              <a:rPr lang="en-US" dirty="0"/>
              <a:t>cleanup code with </a:t>
            </a:r>
            <a:r>
              <a:rPr lang="en-US" dirty="0" err="1"/>
              <a:t>htmltidy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6974-B222-4E01-BD79-0D7A4501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33FC2-98FA-4DC6-9FAE-4D8C260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66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F566-80BA-423F-8876-B51D94B1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</a:t>
            </a:r>
            <a:r>
              <a:rPr lang="en-GB" dirty="0" err="1"/>
              <a:t>init</a:t>
            </a:r>
            <a:r>
              <a:rPr lang="en-GB" dirty="0"/>
              <a:t> (initial) commit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362B-5405-4A8F-83E7-532A29C4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it’s time to push your first changes to github</a:t>
            </a:r>
          </a:p>
          <a:p>
            <a:r>
              <a:rPr lang="en-GB" dirty="0"/>
              <a:t>Stage your changes – on the git panel – “Enter” toggles the stage</a:t>
            </a:r>
          </a:p>
          <a:p>
            <a:r>
              <a:rPr lang="en-GB" dirty="0"/>
              <a:t>Stage is any you want to be included in your next commit.</a:t>
            </a:r>
          </a:p>
          <a:p>
            <a:r>
              <a:rPr lang="en-GB" dirty="0"/>
              <a:t>Write your commit message “</a:t>
            </a:r>
            <a:r>
              <a:rPr lang="en-GB" dirty="0" err="1"/>
              <a:t>init</a:t>
            </a:r>
            <a:r>
              <a:rPr lang="en-GB" dirty="0"/>
              <a:t> commit”</a:t>
            </a:r>
          </a:p>
          <a:p>
            <a:r>
              <a:rPr lang="en-GB" dirty="0"/>
              <a:t>Commit – Ctrl Enter</a:t>
            </a:r>
          </a:p>
          <a:p>
            <a:r>
              <a:rPr lang="en-GB" dirty="0"/>
              <a:t>Push</a:t>
            </a:r>
          </a:p>
          <a:p>
            <a:endParaRPr lang="en-GB" dirty="0"/>
          </a:p>
          <a:p>
            <a:r>
              <a:rPr lang="en-GB" dirty="0"/>
              <a:t>Now go to your github.com repo and see the new changes!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BF3EC-459B-43F1-BC36-309F21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4431F-2A65-4FEB-9ABA-A99A577F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7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41CD-9BF0-4161-AE9C-6869E006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0129-8B5C-4A78-B3B6-D013EDE7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If you have existing files and folders in the repo:</a:t>
            </a:r>
            <a:endParaRPr lang="en-US" dirty="0"/>
          </a:p>
          <a:p>
            <a:r>
              <a:rPr lang="en-GB" i="1" dirty="0"/>
              <a:t>After</a:t>
            </a:r>
            <a:r>
              <a:rPr lang="en-GB" dirty="0"/>
              <a:t> you’ve created your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Using the terminal or </a:t>
            </a:r>
            <a:r>
              <a:rPr lang="en-GB" dirty="0" err="1"/>
              <a:t>powershell</a:t>
            </a:r>
            <a:endParaRPr lang="en-GB" dirty="0"/>
          </a:p>
          <a:p>
            <a:r>
              <a:rPr lang="en-GB" dirty="0"/>
              <a:t>cd into the correct directory (as shown before)</a:t>
            </a:r>
          </a:p>
          <a:p>
            <a:r>
              <a:rPr lang="en-GB" dirty="0"/>
              <a:t>Type:</a:t>
            </a:r>
          </a:p>
          <a:p>
            <a:pPr marL="457200" lvl="1" indent="0">
              <a:buNone/>
            </a:pPr>
            <a:r>
              <a:rPr lang="en-GB" dirty="0"/>
              <a:t>git status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should list the tracked and untracked files – files you don’t want on git should not be shown! If they are, your .</a:t>
            </a:r>
            <a:r>
              <a:rPr lang="en-GB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gitignore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is wrong)</a:t>
            </a:r>
          </a:p>
          <a:p>
            <a:pPr marL="457200" lvl="1" indent="0">
              <a:buNone/>
            </a:pPr>
            <a:r>
              <a:rPr lang="en-GB" dirty="0"/>
              <a:t>git add .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‘stages’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all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the files and folders in the directory – i.e. git is now ‘tracking’ these files)</a:t>
            </a:r>
          </a:p>
          <a:p>
            <a:pPr marL="457200" lvl="1" indent="0">
              <a:buNone/>
            </a:pPr>
            <a:r>
              <a:rPr lang="en-GB" dirty="0"/>
              <a:t>git commit –m ‘&lt;add your message here&gt;’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(either commit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GB" dirty="0"/>
              <a:t>git push –u origin master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(push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what this says is you’re pushing updates onto the master (or primary) repo)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17A-51BF-4C1B-906B-9617DC57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DBEF-9895-492A-AE6D-FB03098D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5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82B-95B1-4ABB-8E1A-9D1E3268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004EB-3FE5-45C3-A8C6-72A9487DB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2180431"/>
            <a:ext cx="9010650" cy="35528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5468C-142A-4E43-92E3-04B67A6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AD5BF-0563-45E2-AB5A-E9F3804D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42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A445-739C-4D63-8FEC-FDDC799B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first commit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BC3E6CF-8D3E-4FA1-85B3-1BC2ECDB2D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85391"/>
            <a:ext cx="12191999" cy="49531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39382-2E96-4FEA-9B62-FA548DD3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33FDA-D345-45D3-A3D0-271B5E7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824E-358F-4E5F-97F0-6D1393BA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E9BF-1A96-44D3-8924-C5C93531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r>
              <a:rPr lang="en-GB" dirty="0"/>
              <a:t> provides a nice interface similar to Atom for use with R projects</a:t>
            </a:r>
          </a:p>
          <a:p>
            <a:r>
              <a:rPr lang="en-GB" dirty="0"/>
              <a:t>Open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File -&gt; new project</a:t>
            </a:r>
          </a:p>
          <a:p>
            <a:r>
              <a:rPr lang="en-GB" dirty="0"/>
              <a:t>Existing Directory</a:t>
            </a:r>
          </a:p>
          <a:p>
            <a:r>
              <a:rPr lang="en-GB" dirty="0"/>
              <a:t>This will create a .</a:t>
            </a:r>
            <a:r>
              <a:rPr lang="en-GB" dirty="0" err="1"/>
              <a:t>Rproj</a:t>
            </a:r>
            <a:r>
              <a:rPr lang="en-GB" dirty="0"/>
              <a:t> file in the directory</a:t>
            </a:r>
          </a:p>
          <a:p>
            <a:endParaRPr lang="en-GB" dirty="0"/>
          </a:p>
          <a:p>
            <a:r>
              <a:rPr lang="en-GB" dirty="0"/>
              <a:t>Setup a project – use markdown – push/pull/commit etc.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2CA96-A89D-453B-848E-158DC3C7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F8E9C-B53A-4977-B0FF-66D6F0D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170C-3D8B-4909-A9F9-B5793624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 to Jeff Leek - inspiration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32BE-79D4-4516-9641-67B20917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hlinkClick r:id="rId2"/>
              </a:rPr>
              <a:t>How to be a modern scientist</a:t>
            </a:r>
            <a:r>
              <a:rPr lang="en-GB" dirty="0">
                <a:hlinkClick r:id="rId2"/>
              </a:rPr>
              <a:t> </a:t>
            </a:r>
            <a:r>
              <a:rPr lang="en-GB" dirty="0"/>
              <a:t>by Jeff Leek – very short and sweet guide to doing research and coding (</a:t>
            </a:r>
            <a:r>
              <a:rPr lang="en-GB" dirty="0">
                <a:solidFill>
                  <a:srgbClr val="FFCF06"/>
                </a:solidFill>
              </a:rPr>
              <a:t>highly recommend</a:t>
            </a:r>
            <a:r>
              <a:rPr lang="en-GB" dirty="0"/>
              <a:t>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E3E25-1DE3-455C-A7AC-325CAD2F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DF0B8-6000-45F7-A4FF-D34A3BF6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1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E10C-23DF-4FA4-B435-A34DEFB7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CEE854-61A7-4837-A88A-B9A9FD420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should put a git option on the RHS bar and the file directory</a:t>
            </a:r>
          </a:p>
          <a:p>
            <a:r>
              <a:rPr lang="en-GB" dirty="0"/>
              <a:t>Open .</a:t>
            </a:r>
            <a:r>
              <a:rPr lang="en-GB" dirty="0" err="1"/>
              <a:t>gitignore</a:t>
            </a:r>
            <a:endParaRPr lang="en-GB" dirty="0"/>
          </a:p>
          <a:p>
            <a:pPr lvl="1"/>
            <a:r>
              <a:rPr lang="en-GB" dirty="0"/>
              <a:t>Add .</a:t>
            </a:r>
            <a:r>
              <a:rPr lang="en-GB" dirty="0" err="1"/>
              <a:t>Rhistory</a:t>
            </a:r>
            <a:r>
              <a:rPr lang="en-GB" dirty="0"/>
              <a:t> and .html and .</a:t>
            </a:r>
            <a:r>
              <a:rPr lang="en-GB" dirty="0" err="1"/>
              <a:t>Rproject</a:t>
            </a:r>
            <a:r>
              <a:rPr lang="en-GB" dirty="0"/>
              <a:t> and .</a:t>
            </a:r>
            <a:r>
              <a:rPr lang="en-GB" dirty="0" err="1"/>
              <a:t>Rdata</a:t>
            </a:r>
            <a:endParaRPr lang="en-GB" dirty="0"/>
          </a:p>
          <a:p>
            <a:pPr lvl="1"/>
            <a:r>
              <a:rPr lang="en-GB" dirty="0"/>
              <a:t>You should see the changes appear in the git tab</a:t>
            </a:r>
          </a:p>
          <a:p>
            <a:r>
              <a:rPr lang="en-GB" dirty="0"/>
              <a:t>Open README.md – preview it</a:t>
            </a:r>
          </a:p>
          <a:p>
            <a:r>
              <a:rPr lang="en-GB" dirty="0"/>
              <a:t>Commit and push!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B44C0-8153-423A-8B7B-541A8A81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8564" y="0"/>
            <a:ext cx="4493436" cy="60807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3CCE3-9EDA-4E09-B47A-792E2A9A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067B6-409C-4A96-ACFE-021D0D9E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4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7949D-0450-496C-8ADC-5A5A3F1D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731B-5A57-4AD2-B83D-8275D5A0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7A004-C711-4135-96FE-7FFD9780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41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B81D7F11-E322-4143-A134-3072C521A4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25624"/>
            <a:ext cx="12386953" cy="5032376"/>
          </a:xfrm>
        </p:spPr>
      </p:pic>
    </p:spTree>
    <p:extLst>
      <p:ext uri="{BB962C8B-B14F-4D97-AF65-F5344CB8AC3E}">
        <p14:creationId xmlns:p14="http://schemas.microsoft.com/office/powerpoint/2010/main" val="16974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DF89-3C8E-46D2-B39F-9329454E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Reproducibility and code clarity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8363-0C39-4613-83BC-63CBE152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Code book </a:t>
            </a:r>
            <a:r>
              <a:rPr lang="en-GB" sz="2000" i="1" dirty="0"/>
              <a:t>(depends on size of data, but if you’re doing statistics, there must be somewhere that records the </a:t>
            </a:r>
            <a:r>
              <a:rPr lang="en-GB" sz="2000" i="1" dirty="0" err="1"/>
              <a:t>var_name</a:t>
            </a:r>
            <a:r>
              <a:rPr lang="en-GB" sz="2000" i="1" dirty="0"/>
              <a:t> and description)</a:t>
            </a:r>
          </a:p>
          <a:p>
            <a:pPr lvl="1"/>
            <a:r>
              <a:rPr lang="en-GB" dirty="0"/>
              <a:t>Human readable is not the same as computer readable</a:t>
            </a:r>
          </a:p>
          <a:p>
            <a:pPr lvl="1"/>
            <a:r>
              <a:rPr lang="en-GB" dirty="0"/>
              <a:t>In your README.md have a table with </a:t>
            </a:r>
          </a:p>
          <a:p>
            <a:pPr marL="457200" lvl="1" indent="0">
              <a:buNone/>
            </a:pPr>
            <a:r>
              <a:rPr lang="en-GB" dirty="0"/>
              <a:t>			</a:t>
            </a:r>
            <a:r>
              <a:rPr lang="en-GB" dirty="0" err="1"/>
              <a:t>var_name</a:t>
            </a:r>
            <a:r>
              <a:rPr lang="en-GB" dirty="0"/>
              <a:t> | description | unit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Detailed README.md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D71BC-EDEB-4EBA-A79E-B19B3262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89D4-CDBE-4AFE-8FF4-CD5D19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9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code/</a:t>
            </a:r>
            <a:r>
              <a:rPr lang="en-GB" sz="1600" i="1" dirty="0">
                <a:solidFill>
                  <a:srgbClr val="FFCF06"/>
                </a:solidFill>
              </a:rPr>
              <a:t> (or </a:t>
            </a:r>
            <a:r>
              <a:rPr lang="en-GB" sz="1600" i="1" dirty="0" err="1">
                <a:solidFill>
                  <a:srgbClr val="FFCF06"/>
                </a:solidFill>
              </a:rPr>
              <a:t>src</a:t>
            </a:r>
            <a:r>
              <a:rPr lang="en-GB" sz="1600" i="1" dirty="0">
                <a:solidFill>
                  <a:srgbClr val="FFCF06"/>
                </a:solidFill>
              </a:rPr>
              <a:t>)</a:t>
            </a:r>
            <a:br>
              <a:rPr lang="en-GB" sz="1600" i="1" dirty="0">
                <a:solidFill>
                  <a:srgbClr val="FFCF06"/>
                </a:solidFill>
              </a:rPr>
            </a:br>
            <a:r>
              <a:rPr lang="en-GB" sz="1400" i="1" dirty="0">
                <a:solidFill>
                  <a:srgbClr val="FFCF06"/>
                </a:solidFill>
              </a:rPr>
              <a:t>(e.g. the sub folders are project specific)</a:t>
            </a:r>
            <a:endParaRPr lang="en-GB" sz="2500" i="1" dirty="0">
              <a:solidFill>
                <a:srgbClr val="FFCF06"/>
              </a:solidFill>
            </a:endParaRP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processing/ </a:t>
            </a:r>
            <a:r>
              <a:rPr lang="en-GB" sz="1600" i="1" dirty="0">
                <a:solidFill>
                  <a:srgbClr val="FFCF06"/>
                </a:solidFill>
              </a:rPr>
              <a:t>or </a:t>
            </a:r>
            <a:r>
              <a:rPr lang="en-GB" sz="1600" i="1" dirty="0" err="1">
                <a:solidFill>
                  <a:srgbClr val="FFCF06"/>
                </a:solidFill>
              </a:rPr>
              <a:t>data_processing</a:t>
            </a:r>
            <a:endParaRPr lang="en-GB" sz="2100" i="1" dirty="0">
              <a:solidFill>
                <a:srgbClr val="FFCF06"/>
              </a:solidFill>
            </a:endParaRP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analysis/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plotting/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logging-code</a:t>
            </a:r>
            <a:endParaRPr lang="en-GB" sz="2500" dirty="0">
              <a:solidFill>
                <a:srgbClr val="FFCF06"/>
              </a:solidFill>
            </a:endParaRPr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87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2A13-596A-4907-9D25-0ED973BD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95D1-CE91-4901-807A-FAA31B36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may find having different scripts for the following useful:</a:t>
            </a:r>
          </a:p>
          <a:p>
            <a:pPr lvl="1"/>
            <a:r>
              <a:rPr lang="en-GB" dirty="0"/>
              <a:t>Processes raw data into processed data</a:t>
            </a:r>
          </a:p>
          <a:p>
            <a:pPr lvl="1"/>
            <a:r>
              <a:rPr lang="en-GB" dirty="0"/>
              <a:t>Analyse processed data</a:t>
            </a:r>
          </a:p>
          <a:p>
            <a:pPr lvl="1"/>
            <a:r>
              <a:rPr lang="en-GB" dirty="0"/>
              <a:t>Plotting functions (which may be called from the analysing function)</a:t>
            </a:r>
          </a:p>
          <a:p>
            <a:pPr lvl="1"/>
            <a:r>
              <a:rPr lang="en-GB" dirty="0"/>
              <a:t>Logging (so you can call this from other scripts)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6F0D-4D61-426F-BDBD-158C61FA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38412-45FE-4F59-9ABD-BC860247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7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8D04-8ED0-460A-8F0A-4E8E4663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CFDFF2-3DD4-47B9-B68B-26CE83D07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2"/>
              </a:rPr>
              <a:t>https://www.python.org/dev/peps/pep-0008/</a:t>
            </a:r>
            <a:r>
              <a:rPr lang="en-GB" dirty="0"/>
              <a:t> </a:t>
            </a:r>
          </a:p>
          <a:p>
            <a:r>
              <a:rPr lang="en-GB" dirty="0"/>
              <a:t>R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3"/>
              </a:rPr>
              <a:t>https://google.github.io/styleguide/Rguide.xml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Every language has a style guide. Know yours.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23BEE-D340-4C9D-885F-C8767B7D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285B-9F83-45A7-9D21-621FB32F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8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199A-3023-4E7F-B00B-7A587799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function and variable names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FF3AF-62A1-416B-9ACD-70C4776CC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B1E94-8DB2-4971-8746-72D4EAB12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Python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EA8F9D-AC97-4C99-8C9E-B7BE755A83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“F</a:t>
            </a:r>
            <a:r>
              <a:rPr lang="en-US" dirty="0"/>
              <a:t>unction names should be lowercase, with words separated by underscores as necessary to improve readability.”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</a:t>
            </a:r>
            <a:r>
              <a:rPr lang="en-US" dirty="0"/>
              <a:t>Variable names follow the same convention as function names.”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E949C4-DD10-410C-96FB-6D7563A60C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609632"/>
            <a:ext cx="5157787" cy="115380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24F4C9A-4142-4C79-B227-F21BA23E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B8052-9395-46C7-A83F-9D02F939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52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data/</a:t>
            </a:r>
            <a:endParaRPr lang="en-GB" sz="2600" i="1" dirty="0">
              <a:solidFill>
                <a:srgbClr val="FFCF06"/>
              </a:solidFill>
            </a:endParaRP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raw/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06D9-1208-432A-9306-C98F6FDB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C9E9-AE30-48BC-8367-ED9989F8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raw data is anything that you download or collect</a:t>
            </a:r>
          </a:p>
          <a:p>
            <a:pPr lvl="1"/>
            <a:r>
              <a:rPr lang="en-GB" dirty="0"/>
              <a:t>It has NO processing</a:t>
            </a:r>
          </a:p>
          <a:p>
            <a:pPr lvl="1"/>
            <a:r>
              <a:rPr lang="en-GB" dirty="0"/>
              <a:t>All processing should be in a script file – e.g. you should be able to run a script and it’ll create the processed data</a:t>
            </a:r>
          </a:p>
          <a:p>
            <a:pPr lvl="1"/>
            <a:r>
              <a:rPr lang="en-GB" dirty="0"/>
              <a:t>“Reporting manipulated data as raw data is a very common way to slow down the analysis process, … forensic study of data to figure out why the raw data looks weird” – Leek, How to be a Modern Scientist (p30)</a:t>
            </a:r>
          </a:p>
          <a:p>
            <a:endParaRPr lang="en-GB" dirty="0"/>
          </a:p>
          <a:p>
            <a:r>
              <a:rPr lang="en-GB" dirty="0"/>
              <a:t>processed data (tidy data set) is what you analyse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8A70-51E4-4D58-B88F-38A0C309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1CF2-F4E2-4019-84DC-155DF6F7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70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1E65-7CE3-4BCD-8468-7EB1323C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uploading (case dependent!)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AEFA-E89F-47AA-B7D5-4C935B331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can be uploaded to git… but not through the normal way. Use </a:t>
            </a:r>
            <a:r>
              <a:rPr lang="en-GB" dirty="0">
                <a:hlinkClick r:id="rId2"/>
              </a:rPr>
              <a:t>git </a:t>
            </a:r>
            <a:r>
              <a:rPr lang="en-GB" dirty="0" err="1">
                <a:hlinkClick r:id="rId2"/>
              </a:rPr>
              <a:t>lfs</a:t>
            </a:r>
            <a:endParaRPr lang="en-GB" dirty="0"/>
          </a:p>
          <a:p>
            <a:r>
              <a:rPr lang="en-GB" dirty="0"/>
              <a:t>Ideally just upload a zipped version of your raw data (which can get converted to the processed/analysed data) and the data on which you run your analysis. </a:t>
            </a:r>
          </a:p>
          <a:p>
            <a:endParaRPr lang="en-GB" dirty="0"/>
          </a:p>
          <a:p>
            <a:r>
              <a:rPr lang="en-GB" dirty="0"/>
              <a:t>Alternatively you can get a DOI for data that you upload to </a:t>
            </a:r>
            <a:r>
              <a:rPr lang="en-GB" dirty="0" err="1">
                <a:hlinkClick r:id="rId3"/>
              </a:rPr>
              <a:t>Figshare</a:t>
            </a:r>
            <a:r>
              <a:rPr lang="en-GB" dirty="0"/>
              <a:t> – it’s free if it’s public – so post your raw and analysis data there once you’re accepted!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1A14-F0BD-40C1-8AEF-22A6C842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2CE6-A58F-4441-9444-70C5A2AC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8CB9-0023-48D7-B391-5BE29608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Jenny Bryan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088F-5792-44ED-B8C9-D7D822DF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US" dirty="0"/>
              <a:t>Your closest collaborator is you six months ago, but you don’t reply to emails.”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“I</a:t>
            </a:r>
            <a:r>
              <a:rPr lang="en-US" dirty="0"/>
              <a:t>f the thought of re-running your analysis makes you ill, you’re not doing it right.”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C2E0-C3F3-4945-AF77-AEFF3A87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644B8-4835-4CD5-AD37-7FDE347A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88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fig/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exploratory/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05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B6E6-A92F-4BAD-8139-7F635A53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9CF18-9C52-473E-8CE4-E3891E1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analysis with data starts with exploring the data (or should! See Leek’s book </a:t>
            </a:r>
            <a:r>
              <a:rPr lang="en-GB" i="1" dirty="0">
                <a:hlinkClick r:id="rId2"/>
              </a:rPr>
              <a:t>The elements of data analytic style</a:t>
            </a:r>
            <a:r>
              <a:rPr lang="en-GB" i="1" dirty="0"/>
              <a:t>)</a:t>
            </a:r>
          </a:p>
          <a:p>
            <a:r>
              <a:rPr lang="en-GB" dirty="0"/>
              <a:t>Create figures</a:t>
            </a:r>
          </a:p>
          <a:p>
            <a:r>
              <a:rPr lang="en-GB" dirty="0"/>
              <a:t>Add to fig/exploratory</a:t>
            </a:r>
          </a:p>
          <a:p>
            <a:r>
              <a:rPr lang="en-GB" dirty="0"/>
              <a:t>These don’t have to be pretty! – just make sure you record how you created them (or name the axis appropriately)</a:t>
            </a:r>
          </a:p>
          <a:p>
            <a:endParaRPr lang="en-GB" dirty="0"/>
          </a:p>
          <a:p>
            <a:r>
              <a:rPr lang="en-GB" dirty="0"/>
              <a:t>fig/final is for the pretty figures that’ll go into report or presentations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A6081-ECBE-4E0E-AB32-DFF77CEB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5B9A-CCCB-4C4F-B519-6FCCABC5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95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20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2695-F3E8-4F1E-933D-028F9401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47AF-B28A-4514-B90A-F8FCF3CF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Regardless of word or latex – version control will be useful</a:t>
            </a:r>
          </a:p>
          <a:p>
            <a:r>
              <a:rPr lang="en-GB" dirty="0" err="1"/>
              <a:t>ShareLaTeX</a:t>
            </a:r>
            <a:r>
              <a:rPr lang="en-GB" dirty="0"/>
              <a:t> has seamless integration with Git</a:t>
            </a:r>
          </a:p>
          <a:p>
            <a:endParaRPr lang="en-GB" dirty="0"/>
          </a:p>
          <a:p>
            <a:r>
              <a:rPr lang="en-GB" dirty="0"/>
              <a:t>This works great with .bib files that you output from </a:t>
            </a:r>
            <a:r>
              <a:rPr lang="en-GB" dirty="0" err="1"/>
              <a:t>Paperpile</a:t>
            </a:r>
            <a:r>
              <a:rPr lang="en-GB" dirty="0"/>
              <a:t> or Mendeley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A617-FE52-4764-9780-F0DFB0C7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9E65-6872-4F25-A523-2E4504C4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9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34FB-7CA8-4D1B-8C48-6DB82334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(since merged with Overleaf)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4D1C-1AD7-4646-AD53-997609372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/>
          <a:lstStyle/>
          <a:p>
            <a:r>
              <a:rPr lang="en-GB" dirty="0"/>
              <a:t>Check out my blog comparing </a:t>
            </a:r>
            <a:r>
              <a:rPr lang="en-GB" dirty="0" err="1"/>
              <a:t>ShareLaTeX</a:t>
            </a:r>
            <a:r>
              <a:rPr lang="en-GB" dirty="0"/>
              <a:t>, </a:t>
            </a:r>
            <a:r>
              <a:rPr lang="en-GB" dirty="0" err="1"/>
              <a:t>OverLeaf</a:t>
            </a:r>
            <a:r>
              <a:rPr lang="en-GB" dirty="0"/>
              <a:t>, Google Docs, and Word: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http://reckoningrisk.com/research-practice/2017/comparing-editors-for-reports/</a:t>
            </a:r>
            <a:r>
              <a:rPr lang="en-US" dirty="0"/>
              <a:t> </a:t>
            </a:r>
          </a:p>
        </p:txBody>
      </p:sp>
      <p:pic>
        <p:nvPicPr>
          <p:cNvPr id="4098" name="Picture 2" descr="Image result for sharelatex">
            <a:extLst>
              <a:ext uri="{FF2B5EF4-FFF2-40B4-BE49-F238E27FC236}">
                <a16:creationId xmlns:a16="http://schemas.microsoft.com/office/drawing/2014/main" id="{223002B6-92AE-4980-8FDE-D7C156BD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20" y="3429000"/>
            <a:ext cx="242316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16CB-3EA7-4BD2-95FF-C0B03CAE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063E-B175-486A-92F7-69F52F6D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4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60241C12-5FBC-405D-B1AA-1101571417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collaborative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5385999-40BA-4E51-AEDC-40205F16ED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4581-6EA8-457C-A6A9-5E86F2D0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 </a:t>
            </a:r>
            <a:r>
              <a:rPr lang="en-GB" dirty="0" err="1"/>
              <a:t>LaTeX</a:t>
            </a:r>
            <a:r>
              <a:rPr lang="en-GB" dirty="0"/>
              <a:t> thesis 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025B-A3A3-4A44-A7DD-61BFC45BF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Thanks to Peter Nilsson, there is a UM thesis template in </a:t>
            </a:r>
            <a:r>
              <a:rPr lang="en-GB" dirty="0" err="1"/>
              <a:t>LaTeX</a:t>
            </a:r>
            <a:r>
              <a:rPr lang="en-GB" dirty="0"/>
              <a:t>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https://github.com/pettni/um-thesis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E2307-5412-4A53-B406-958C84EF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EE0D8-6EC5-4502-BA49-F3AC858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6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951C-2D1D-467F-B40C-28D058BF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6F7A-7270-49F0-9102-49161B77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(Better) alternative to print statement</a:t>
            </a:r>
          </a:p>
          <a:p>
            <a:r>
              <a:rPr lang="en-GB" dirty="0"/>
              <a:t>Records in a .log file (txt file) the record and </a:t>
            </a:r>
            <a:r>
              <a:rPr lang="en-GB" u="sng" dirty="0"/>
              <a:t>timestamp</a:t>
            </a:r>
            <a:r>
              <a:rPr lang="en-GB" dirty="0"/>
              <a:t> which can be super useful for debugging</a:t>
            </a:r>
          </a:p>
          <a:p>
            <a:r>
              <a:rPr lang="en-GB" dirty="0"/>
              <a:t>Different levels of logging (e.g. error, warning, info, debug)</a:t>
            </a:r>
          </a:p>
          <a:p>
            <a:endParaRPr lang="en-GB" dirty="0"/>
          </a:p>
          <a:p>
            <a:r>
              <a:rPr lang="en-GB" dirty="0"/>
              <a:t>Can set it up in python using code I’ve made available online</a:t>
            </a:r>
          </a:p>
          <a:p>
            <a:r>
              <a:rPr lang="en-GB" dirty="0"/>
              <a:t>Log a place in the code with</a:t>
            </a:r>
          </a:p>
          <a:p>
            <a:pPr marL="0" indent="0">
              <a:buNone/>
            </a:pPr>
            <a:r>
              <a:rPr lang="en-GB" dirty="0"/>
              <a:t>&gt;&gt; logger.info(‘The code is doing something’)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F4C8C-316B-4A72-BFB0-19DDBB3D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F484C-0D7A-423D-9B3F-5B5EBF4F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29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CD2D-2440-471D-B8E4-4B26D43E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C0107F6-1149-408F-97FB-199ABCC62A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8F440-4B53-47A4-9EDE-29C14953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CC177-14DF-4D9A-B954-D812D2CC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DE92-C009-4F68-A986-E844B04C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Equiping</a:t>
            </a:r>
            <a:r>
              <a:rPr lang="en-GB" dirty="0"/>
              <a:t> ourselves for future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5410-E4E1-4C82-A4F5-0E7FB895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While the world has changed rapidly, academia has </a:t>
            </a:r>
            <a:r>
              <a:rPr lang="en-GB" b="1" dirty="0"/>
              <a:t>not</a:t>
            </a:r>
            <a:r>
              <a:rPr lang="en-GB" dirty="0"/>
              <a:t>.</a:t>
            </a:r>
          </a:p>
          <a:p>
            <a:r>
              <a:rPr lang="en-GB" dirty="0"/>
              <a:t>Limitations of “the paper”</a:t>
            </a:r>
          </a:p>
          <a:p>
            <a:pPr lvl="1"/>
            <a:r>
              <a:rPr lang="en-GB" dirty="0"/>
              <a:t>a brief summary of a research project</a:t>
            </a:r>
          </a:p>
          <a:p>
            <a:pPr lvl="1"/>
            <a:r>
              <a:rPr lang="en-GB" dirty="0"/>
              <a:t>no access to all the data, code, other learning etc.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Alternative is “</a:t>
            </a:r>
            <a:r>
              <a:rPr lang="en-GB" dirty="0">
                <a:hlinkClick r:id="rId2"/>
              </a:rPr>
              <a:t>Github of Science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Open-source</a:t>
            </a:r>
          </a:p>
          <a:p>
            <a:pPr lvl="1"/>
            <a:r>
              <a:rPr lang="en-GB" dirty="0"/>
              <a:t>Continuous, collaborative development</a:t>
            </a:r>
          </a:p>
          <a:p>
            <a:pPr lvl="1"/>
            <a:r>
              <a:rPr lang="en-GB" dirty="0"/>
              <a:t>Incentive changes are necessary, </a:t>
            </a:r>
            <a:r>
              <a:rPr lang="en-GB" u="sng" dirty="0"/>
              <a:t>but let’s equip ourselves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F2B-D116-4962-B9FA-5AEE8780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B5F6-3660-4D92-9590-34282908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87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E1B7-69A2-4EB0-A3C0-1AFADF9D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Paperpile</a:t>
            </a:r>
            <a:r>
              <a:rPr lang="en-GB" dirty="0"/>
              <a:t> – citation manager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0FD2C-84D3-49B5-BC42-7C103C4C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out our blog discussing </a:t>
            </a:r>
            <a:r>
              <a:rPr lang="en-GB" dirty="0" err="1"/>
              <a:t>Paperpile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http://reckoningrisk.com/research-practice/2017/literature-reviews/</a:t>
            </a:r>
            <a:r>
              <a:rPr lang="en-US" dirty="0"/>
              <a:t> </a:t>
            </a:r>
          </a:p>
        </p:txBody>
      </p:sp>
      <p:pic>
        <p:nvPicPr>
          <p:cNvPr id="7170" name="Picture 2" descr="Image result for paperpile">
            <a:extLst>
              <a:ext uri="{FF2B5EF4-FFF2-40B4-BE49-F238E27FC236}">
                <a16:creationId xmlns:a16="http://schemas.microsoft.com/office/drawing/2014/main" id="{6B230448-3BAC-4AAD-83D6-26F240DA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984183"/>
            <a:ext cx="7239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98B2-340E-45E9-81A5-1AB2E414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1ECF4-E62E-4E3A-B984-78AB2637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2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A68-94B0-4EF0-BF44-5266F881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random thoughts while I put this together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01CCA-62FE-4C7E-A4E9-199E00F1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305"/>
            <a:ext cx="10515600" cy="4262434"/>
          </a:xfrm>
        </p:spPr>
        <p:txBody>
          <a:bodyPr/>
          <a:lstStyle/>
          <a:p>
            <a:r>
              <a:rPr lang="en-GB" dirty="0"/>
              <a:t>Learn to touch type: </a:t>
            </a:r>
            <a:r>
              <a:rPr lang="en-GB" dirty="0">
                <a:hlinkClick r:id="rId2"/>
              </a:rPr>
              <a:t>https://www.dancemattypingguide.com/dance-mat-typing-level-1/</a:t>
            </a:r>
            <a:r>
              <a:rPr lang="en-GB" dirty="0"/>
              <a:t> </a:t>
            </a:r>
          </a:p>
          <a:p>
            <a:r>
              <a:rPr lang="en-GB" dirty="0"/>
              <a:t>If you want to use git without atom, that’s fantastic and you should know how to do it. A simple guide </a:t>
            </a:r>
            <a:r>
              <a:rPr lang="en-GB" dirty="0">
                <a:hlinkClick r:id="rId3"/>
              </a:rPr>
              <a:t>http://rogerdudler.github.io/git-guide/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25D2-8596-42C0-A6D4-FAF69F2E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AC48E-F135-4DA0-9897-99FBCDF1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7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703EF4-184C-4B59-B8BE-C39D30188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7559"/>
            <a:ext cx="10515600" cy="127983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dirty="0"/>
              <a:t>Tom Logan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reckoningrisk.com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tomlogan@umich.edu</a:t>
            </a:r>
          </a:p>
          <a:p>
            <a:pPr marL="0" indent="0" algn="ctr">
              <a:buNone/>
            </a:pPr>
            <a:r>
              <a:rPr lang="en-GB" dirty="0"/>
              <a:t>@</a:t>
            </a:r>
            <a:r>
              <a:rPr lang="en-GB" dirty="0" err="1"/>
              <a:t>tomMLogan</a:t>
            </a:r>
            <a:endParaRPr lang="en-GB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B24434A-1188-4020-89D6-146491DF3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71" y="1112184"/>
            <a:ext cx="2438858" cy="223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68338-935A-44BD-8C72-1013B0BA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48F36-0F80-48A6-86BE-4E658FD8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F74-C492-4D14-8A6E-A9CD0551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we’re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336-B557-48CD-8FEF-F6202DFD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control, better file history, and back ups</a:t>
            </a:r>
          </a:p>
          <a:p>
            <a:r>
              <a:rPr lang="en-GB" dirty="0"/>
              <a:t>A cleaner and more organized directory and file structure</a:t>
            </a:r>
          </a:p>
          <a:p>
            <a:r>
              <a:rPr lang="en-GB" dirty="0"/>
              <a:t>Readable code that you, your future self, and collaborators can understand</a:t>
            </a:r>
          </a:p>
          <a:p>
            <a:r>
              <a:rPr lang="en-GB" dirty="0"/>
              <a:t>Improved documentation of your projects</a:t>
            </a:r>
          </a:p>
          <a:p>
            <a:r>
              <a:rPr lang="en-GB" dirty="0"/>
              <a:t>Better workflow which integrates analysis and writing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Making your life easier!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2CAD8-921B-40ED-B581-71E76D27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49C3B-F99B-44FF-8B7C-AB6CFF24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1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A4D40BEC-2283-41AC-A664-245D4ADB1F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78" y="0"/>
            <a:ext cx="16322756" cy="68693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88B61-6F99-4939-A65D-3EC3211E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78" y="553243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For 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9B8F6-781C-40EE-A47A-51397A50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A4787-FC47-4AC3-9360-C734ED61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5F47-B6DD-4ECC-ACE0-6CFFA52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E061-F068-47F0-9FC0-55C7BD70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Before the workshop</a:t>
            </a:r>
          </a:p>
          <a:p>
            <a:r>
              <a:rPr lang="en-GB" dirty="0"/>
              <a:t>Github -&gt; version control</a:t>
            </a:r>
          </a:p>
          <a:p>
            <a:r>
              <a:rPr lang="en-GB" dirty="0"/>
              <a:t>Repository/directory structure</a:t>
            </a:r>
          </a:p>
          <a:p>
            <a:r>
              <a:rPr lang="en-GB" dirty="0"/>
              <a:t>Atom</a:t>
            </a:r>
          </a:p>
          <a:p>
            <a:r>
              <a:rPr lang="en-GB" dirty="0"/>
              <a:t>Markdown and README</a:t>
            </a:r>
          </a:p>
          <a:p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Reproducibility and interpretability</a:t>
            </a:r>
          </a:p>
          <a:p>
            <a:r>
              <a:rPr lang="en-GB" dirty="0" err="1"/>
              <a:t>ShareLaTeX</a:t>
            </a:r>
            <a:r>
              <a:rPr lang="en-GB" dirty="0"/>
              <a:t> </a:t>
            </a:r>
          </a:p>
          <a:p>
            <a:r>
              <a:rPr lang="en-GB" dirty="0"/>
              <a:t>Logging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AB6E1-C7FF-4E45-B8E1-375EA886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EC738-2B15-4D94-BC69-9DC1F65C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F94D0"/>
      </a:hlink>
      <a:folHlink>
        <a:srgbClr val="954F72"/>
      </a:folHlink>
    </a:clrScheme>
    <a:fontScheme name="opt-lato">
      <a:majorFont>
        <a:latin typeface="Optima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_black_template.potx" id="{ABC93C8B-FB3B-4310-BE7F-EE1159BB9DDE}" vid="{53BDD1DA-034B-4B1C-BD82-D8CEFE3234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1871</TotalTime>
  <Words>3101</Words>
  <Application>Microsoft Office PowerPoint</Application>
  <PresentationFormat>Widescreen</PresentationFormat>
  <Paragraphs>533</Paragraphs>
  <Slides>62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Lato</vt:lpstr>
      <vt:lpstr>Optima</vt:lpstr>
      <vt:lpstr>Office Theme</vt:lpstr>
      <vt:lpstr>Best “Better”  Coding Practices</vt:lpstr>
      <vt:lpstr>PowerPoint Presentation</vt:lpstr>
      <vt:lpstr>Real example</vt:lpstr>
      <vt:lpstr>Shout out to Jeff Leek - inspiration</vt:lpstr>
      <vt:lpstr>Jenny Bryan</vt:lpstr>
      <vt:lpstr>Equiping ourselves for future</vt:lpstr>
      <vt:lpstr>Why we’re here</vt:lpstr>
      <vt:lpstr>For example</vt:lpstr>
      <vt:lpstr>Outline</vt:lpstr>
      <vt:lpstr>Before the workshop 1/2</vt:lpstr>
      <vt:lpstr>Before the workshop 2/2</vt:lpstr>
      <vt:lpstr>Think about  a) project you are working on or  b) one that you are about to start</vt:lpstr>
      <vt:lpstr>Why </vt:lpstr>
      <vt:lpstr>Alternative</vt:lpstr>
      <vt:lpstr>Version control</vt:lpstr>
      <vt:lpstr>Version control</vt:lpstr>
      <vt:lpstr>Basic git </vt:lpstr>
      <vt:lpstr>Git  (a very simple description)</vt:lpstr>
      <vt:lpstr>Go </vt:lpstr>
      <vt:lpstr>Create your repo online</vt:lpstr>
      <vt:lpstr>Create your repo on your computer</vt:lpstr>
      <vt:lpstr>Directory</vt:lpstr>
      <vt:lpstr>File and folder naming</vt:lpstr>
      <vt:lpstr>Time for Atom</vt:lpstr>
      <vt:lpstr>.gitignore</vt:lpstr>
      <vt:lpstr>Create your .gitignore</vt:lpstr>
      <vt:lpstr>Create your .gitignore</vt:lpstr>
      <vt:lpstr>README.md</vt:lpstr>
      <vt:lpstr>README.d</vt:lpstr>
      <vt:lpstr>Markdown</vt:lpstr>
      <vt:lpstr>Markdown</vt:lpstr>
      <vt:lpstr>Write your README.md</vt:lpstr>
      <vt:lpstr>Write your README.md </vt:lpstr>
      <vt:lpstr>Commit messages</vt:lpstr>
      <vt:lpstr>Make your init (initial) commit</vt:lpstr>
      <vt:lpstr>If you have an existing repo</vt:lpstr>
      <vt:lpstr>If you have an existing repo</vt:lpstr>
      <vt:lpstr>Make your first commit</vt:lpstr>
      <vt:lpstr>RStudio</vt:lpstr>
      <vt:lpstr>Rstudio</vt:lpstr>
      <vt:lpstr>Using Rstudio</vt:lpstr>
      <vt:lpstr>Reproducibility and code clarity</vt:lpstr>
      <vt:lpstr>Repo structure</vt:lpstr>
      <vt:lpstr>Code</vt:lpstr>
      <vt:lpstr>Code style</vt:lpstr>
      <vt:lpstr>Code function and variable names</vt:lpstr>
      <vt:lpstr>Repo structure</vt:lpstr>
      <vt:lpstr>Data</vt:lpstr>
      <vt:lpstr>Data uploading (case dependent!)</vt:lpstr>
      <vt:lpstr>Repo structure</vt:lpstr>
      <vt:lpstr>Fig</vt:lpstr>
      <vt:lpstr>Repo structure</vt:lpstr>
      <vt:lpstr>Report</vt:lpstr>
      <vt:lpstr>ShareLaTeX (since merged with Overleaf)</vt:lpstr>
      <vt:lpstr>ShareLaTeX example</vt:lpstr>
      <vt:lpstr>ShareLaTeX collaborative example</vt:lpstr>
      <vt:lpstr>UM LaTeX thesis template</vt:lpstr>
      <vt:lpstr>Logging</vt:lpstr>
      <vt:lpstr>Logging</vt:lpstr>
      <vt:lpstr>Paperpile – citation manager</vt:lpstr>
      <vt:lpstr>Other random thoughts while I put this together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Logan</dc:creator>
  <cp:lastModifiedBy>Tom Logan</cp:lastModifiedBy>
  <cp:revision>12</cp:revision>
  <dcterms:created xsi:type="dcterms:W3CDTF">2018-01-31T21:29:09Z</dcterms:created>
  <dcterms:modified xsi:type="dcterms:W3CDTF">2020-06-26T23:47:13Z</dcterms:modified>
</cp:coreProperties>
</file>